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3"/>
  </p:notesMasterIdLst>
  <p:handoutMasterIdLst>
    <p:handoutMasterId r:id="rId24"/>
  </p:handoutMasterIdLst>
  <p:sldIdLst>
    <p:sldId id="297" r:id="rId3"/>
    <p:sldId id="257" r:id="rId4"/>
    <p:sldId id="258" r:id="rId5"/>
    <p:sldId id="288" r:id="rId6"/>
    <p:sldId id="296" r:id="rId7"/>
    <p:sldId id="267" r:id="rId8"/>
    <p:sldId id="295" r:id="rId9"/>
    <p:sldId id="299" r:id="rId10"/>
    <p:sldId id="300" r:id="rId11"/>
    <p:sldId id="302" r:id="rId12"/>
    <p:sldId id="303" r:id="rId13"/>
    <p:sldId id="304" r:id="rId14"/>
    <p:sldId id="265" r:id="rId15"/>
    <p:sldId id="289" r:id="rId16"/>
    <p:sldId id="277" r:id="rId17"/>
    <p:sldId id="284" r:id="rId18"/>
    <p:sldId id="298" r:id="rId19"/>
    <p:sldId id="283" r:id="rId20"/>
    <p:sldId id="274" r:id="rId21"/>
    <p:sldId id="30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ktion" id="{4EBF3BFD-A92E-422C-9C0E-440A4E7D01A0}">
          <p14:sldIdLst>
            <p14:sldId id="297"/>
            <p14:sldId id="257"/>
            <p14:sldId id="258"/>
            <p14:sldId id="288"/>
            <p14:sldId id="296"/>
            <p14:sldId id="267"/>
            <p14:sldId id="295"/>
            <p14:sldId id="299"/>
            <p14:sldId id="300"/>
            <p14:sldId id="302"/>
            <p14:sldId id="303"/>
            <p14:sldId id="304"/>
            <p14:sldId id="265"/>
          </p14:sldIdLst>
        </p14:section>
        <p14:section name="Pause" id="{16CE598E-0A4C-43AB-B392-7548DD568651}">
          <p14:sldIdLst>
            <p14:sldId id="289"/>
          </p14:sldIdLst>
        </p14:section>
        <p14:section name="Trial-Folien" id="{E46E3189-9E8C-4728-A8FC-963962BFE1CB}">
          <p14:sldIdLst>
            <p14:sldId id="277"/>
            <p14:sldId id="284"/>
            <p14:sldId id="298"/>
            <p14:sldId id="283"/>
            <p14:sldId id="274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ne.nussbaum" initials="c" lastIdx="8" clrIdx="0">
    <p:extLst>
      <p:ext uri="{19B8F6BF-5375-455C-9EA6-DF929625EA0E}">
        <p15:presenceInfo xmlns:p15="http://schemas.microsoft.com/office/powerpoint/2012/main" userId="S::christine.nussbaum@uni-jena.de::94e65631-3463-4783-acd6-cf4969c56d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96" autoAdjust="0"/>
    <p:restoredTop sz="95853" autoAdjust="0"/>
  </p:normalViewPr>
  <p:slideViewPr>
    <p:cSldViewPr snapToGrid="0">
      <p:cViewPr varScale="1">
        <p:scale>
          <a:sx n="124" d="100"/>
          <a:sy n="124" d="100"/>
        </p:scale>
        <p:origin x="720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272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2T16:01:21.511" idx="6">
    <p:pos x="10" y="10"/>
    <p:text>Hier fehlt das grüne Fragezeichen. Vergleich das mal mit der Instruktion zu Teil 2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2T16:03:11.365" idx="8">
    <p:pos x="10" y="10"/>
    <p:text>hier würde ich auch die Key-Label schon mit anzeigen, dadurch wirk der Ablauf nachher ruhiger.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871DA1-9AEA-FA48-8591-441BA0C96E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FABB2E-B333-3947-B05E-4C53EFA8D25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792ED3-DD1E-DB4A-B62C-874E4C44D01B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F2259-5331-9546-9674-432E1919CB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2D6457-BF5E-C941-9FFB-8535C857C9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63207F-563B-484F-8AB9-7865F7472D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19016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0696E3-CE7B-DD46-B90C-2280B77E344D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C5EEAE-E84A-7B41-944F-4EBCAFC935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2958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55526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8426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627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64185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0641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551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1761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3855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892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5EEAE-E84A-7B41-944F-4EBCAFC9358D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360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5893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070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6343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122363"/>
            <a:ext cx="7772400" cy="2387600"/>
          </a:xfrm>
        </p:spPr>
        <p:txBody>
          <a:bodyPr anchor="t" anchorCtr="0">
            <a:normAutofit/>
          </a:bodyPr>
          <a:lstStyle>
            <a:lvl1pPr algn="ctr">
              <a:defRPr sz="3600"/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9025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8742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5608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8591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0662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266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2000"/>
            </a:lvl1pPr>
          </a:lstStyle>
          <a:p>
            <a:pPr algn="ctr"/>
            <a:r>
              <a:rPr lang="de-DE" dirty="0"/>
              <a:t>F - wütend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pPr algn="ctr"/>
            <a:r>
              <a:rPr lang="de-DE" dirty="0"/>
              <a:t>J - fröhlich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D26A4F8-1FBE-48F5-8D3B-6651BDF9FE0E}"/>
              </a:ext>
            </a:extLst>
          </p:cNvPr>
          <p:cNvSpPr txBox="1"/>
          <p:nvPr userDrawn="1"/>
        </p:nvSpPr>
        <p:spPr>
          <a:xfrm>
            <a:off x="472493" y="5833131"/>
            <a:ext cx="2369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F - wütend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DBFCA82-E1FE-4E56-8394-7993BB8C6548}"/>
              </a:ext>
            </a:extLst>
          </p:cNvPr>
          <p:cNvSpPr txBox="1"/>
          <p:nvPr userDrawn="1"/>
        </p:nvSpPr>
        <p:spPr>
          <a:xfrm>
            <a:off x="6145637" y="5833131"/>
            <a:ext cx="2369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J - fröhlich</a:t>
            </a:r>
          </a:p>
        </p:txBody>
      </p:sp>
    </p:spTree>
    <p:extLst>
      <p:ext uri="{BB962C8B-B14F-4D97-AF65-F5344CB8AC3E}">
        <p14:creationId xmlns:p14="http://schemas.microsoft.com/office/powerpoint/2010/main" val="5130478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1669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67029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1873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84356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8716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200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0281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7271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4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2000"/>
            </a:lvl1pPr>
          </a:lstStyle>
          <a:p>
            <a:pPr algn="ctr"/>
            <a:r>
              <a:rPr lang="de-DE" dirty="0"/>
              <a:t>F - wütend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pPr algn="ctr"/>
            <a:r>
              <a:rPr lang="de-DE" dirty="0"/>
              <a:t>J - fröhlich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D26A4F8-1FBE-48F5-8D3B-6651BDF9FE0E}"/>
              </a:ext>
            </a:extLst>
          </p:cNvPr>
          <p:cNvSpPr txBox="1"/>
          <p:nvPr userDrawn="1"/>
        </p:nvSpPr>
        <p:spPr>
          <a:xfrm>
            <a:off x="472493" y="5833131"/>
            <a:ext cx="2369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F - wütend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DBFCA82-E1FE-4E56-8394-7993BB8C6548}"/>
              </a:ext>
            </a:extLst>
          </p:cNvPr>
          <p:cNvSpPr txBox="1"/>
          <p:nvPr userDrawn="1"/>
        </p:nvSpPr>
        <p:spPr>
          <a:xfrm>
            <a:off x="6145637" y="5833131"/>
            <a:ext cx="2369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J - fröhlich</a:t>
            </a:r>
          </a:p>
        </p:txBody>
      </p:sp>
    </p:spTree>
    <p:extLst>
      <p:ext uri="{BB962C8B-B14F-4D97-AF65-F5344CB8AC3E}">
        <p14:creationId xmlns:p14="http://schemas.microsoft.com/office/powerpoint/2010/main" val="244753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55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3348" y="6245603"/>
            <a:ext cx="3217304" cy="49454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7836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000" y="290490"/>
            <a:ext cx="8640000" cy="781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183513"/>
            <a:ext cx="7920000" cy="4993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126CF0C-E7D7-4FA6-B4F0-9A13348BC6C3}"/>
              </a:ext>
            </a:extLst>
          </p:cNvPr>
          <p:cNvSpPr txBox="1"/>
          <p:nvPr userDrawn="1"/>
        </p:nvSpPr>
        <p:spPr>
          <a:xfrm>
            <a:off x="2403231" y="6256145"/>
            <a:ext cx="4337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* Weiter durch Drücken der Leertaste *</a:t>
            </a:r>
          </a:p>
        </p:txBody>
      </p:sp>
    </p:spTree>
    <p:extLst>
      <p:ext uri="{BB962C8B-B14F-4D97-AF65-F5344CB8AC3E}">
        <p14:creationId xmlns:p14="http://schemas.microsoft.com/office/powerpoint/2010/main" val="13429312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000" y="290490"/>
            <a:ext cx="8640000" cy="781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183513"/>
            <a:ext cx="7920000" cy="4993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19E8C-C241-4A9A-915F-C45E3078BB44}" type="datetimeFigureOut">
              <a:rPr lang="de-DE" smtClean="0"/>
              <a:t>03.03.2025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93AB9-ABF7-4F80-AB0A-3938EF901F41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126CF0C-E7D7-4FA6-B4F0-9A13348BC6C3}"/>
              </a:ext>
            </a:extLst>
          </p:cNvPr>
          <p:cNvSpPr txBox="1"/>
          <p:nvPr userDrawn="1"/>
        </p:nvSpPr>
        <p:spPr>
          <a:xfrm>
            <a:off x="2403231" y="6256145"/>
            <a:ext cx="4337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* Start durch Drücken der Leertaste *</a:t>
            </a:r>
          </a:p>
        </p:txBody>
      </p:sp>
    </p:spTree>
    <p:extLst>
      <p:ext uri="{BB962C8B-B14F-4D97-AF65-F5344CB8AC3E}">
        <p14:creationId xmlns:p14="http://schemas.microsoft.com/office/powerpoint/2010/main" val="657566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110CE-E7B3-427A-AF3D-3C6220A52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Herzlich Willkommen!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92ED74-05DC-4F71-A262-BE89FDA17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sz="1800" b="0" i="0" u="none" strike="noStrike" baseline="0" dirty="0">
              <a:latin typeface="F16"/>
            </a:endParaRPr>
          </a:p>
          <a:p>
            <a:r>
              <a:rPr lang="de-DE" b="0" i="0" u="none" strike="noStrike" baseline="0" dirty="0">
                <a:latin typeface="F16"/>
              </a:rPr>
              <a:t>Herzlich Willkommen zu unserem Hörexperiment zum Thema Emotionen in der menschlichen Stimme</a:t>
            </a:r>
            <a:r>
              <a:rPr lang="de-DE" dirty="0">
                <a:latin typeface="F16"/>
              </a:rPr>
              <a:t>!</a:t>
            </a:r>
          </a:p>
          <a:p>
            <a:endParaRPr lang="de-DE" dirty="0">
              <a:latin typeface="F16"/>
            </a:endParaRPr>
          </a:p>
          <a:p>
            <a:r>
              <a:rPr lang="de-DE" dirty="0">
                <a:latin typeface="F16"/>
              </a:rPr>
              <a:t>Alle weiteren Instruktionen finden Sie auf den folgenden Seiten.</a:t>
            </a:r>
          </a:p>
          <a:p>
            <a:endParaRPr lang="de-DE" b="0" i="0" u="none" strike="noStrike" baseline="0" dirty="0">
              <a:latin typeface="F16"/>
            </a:endParaRPr>
          </a:p>
          <a:p>
            <a:endParaRPr lang="de-DE" dirty="0"/>
          </a:p>
          <a:p>
            <a:r>
              <a:rPr lang="de-DE" dirty="0"/>
              <a:t>Um zur nächsten Seite zu gelangen, drücken Sie die Leertaste.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9125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6BD98B-5635-4D61-8779-1398BEE5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Übungsblock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34FBDB-2F73-4583-91F9-45BCC229D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0" i="0" u="none" strike="noStrike" baseline="0" dirty="0"/>
              <a:t>Nun folgt zunächst ein Übungsblock.</a:t>
            </a:r>
          </a:p>
          <a:p>
            <a:endParaRPr lang="de-DE" b="0" i="0" u="none" strike="noStrike" baseline="0" dirty="0"/>
          </a:p>
          <a:p>
            <a:r>
              <a:rPr lang="de-DE" b="0" i="0" u="none" strike="noStrike" baseline="0" dirty="0"/>
              <a:t>Noch einmal zur Erinnerung:</a:t>
            </a:r>
          </a:p>
          <a:p>
            <a:r>
              <a:rPr lang="de-DE" b="0" i="0" u="none" strike="noStrike" baseline="0" dirty="0"/>
              <a:t>ängstlich = F</a:t>
            </a:r>
          </a:p>
          <a:p>
            <a:r>
              <a:rPr lang="de-DE" dirty="0"/>
              <a:t>wütend</a:t>
            </a:r>
            <a:r>
              <a:rPr lang="de-DE" b="0" i="0" u="none" strike="noStrike" baseline="0" dirty="0"/>
              <a:t> = J</a:t>
            </a:r>
          </a:p>
          <a:p>
            <a:endParaRPr lang="de-DE" b="0" i="0" u="none" strike="noStrike" baseline="0" dirty="0"/>
          </a:p>
          <a:p>
            <a:r>
              <a:rPr lang="de-DE" b="0" i="0" u="none" strike="noStrike" baseline="0" dirty="0"/>
              <a:t>Es kommt zuerst die Vorlaufphase, in welcher Sie NICHT antworten müssen. Sie erkennen diese an </a:t>
            </a:r>
            <a:r>
              <a:rPr lang="de-DE" dirty="0"/>
              <a:t>de</a:t>
            </a:r>
            <a:r>
              <a:rPr lang="de-DE" b="0" i="0" u="none" strike="noStrike" baseline="0" dirty="0"/>
              <a:t>m roten Fixationskreuz (</a:t>
            </a:r>
            <a:r>
              <a:rPr lang="de-DE" b="1" i="0" u="none" strike="noStrike" baseline="0" dirty="0">
                <a:solidFill>
                  <a:srgbClr val="FF0000"/>
                </a:solidFill>
              </a:rPr>
              <a:t>+</a:t>
            </a:r>
            <a:r>
              <a:rPr lang="de-DE" b="0" i="0" u="none" strike="noStrike" baseline="0" dirty="0"/>
              <a:t>).</a:t>
            </a:r>
          </a:p>
          <a:p>
            <a:r>
              <a:rPr lang="de-DE" b="0" i="0" u="none" strike="noStrike" baseline="0" dirty="0"/>
              <a:t> Nach den Worten </a:t>
            </a:r>
            <a:r>
              <a:rPr lang="de-DE" b="0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„Jetzt geht es los!“ </a:t>
            </a:r>
            <a:r>
              <a:rPr lang="de-DE" b="0" i="0" u="none" strike="noStrike" baseline="0" dirty="0"/>
              <a:t>kommt dann die Antwortphase mit einem grünen Fixationskreuz (</a:t>
            </a:r>
            <a:r>
              <a:rPr lang="de-DE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b="0" i="0" u="none" strike="noStrike" baseline="0" dirty="0"/>
              <a:t>).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2476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BF3A74-5D7E-45F5-8EF4-2F85C5ADE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Übung geschafft!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02C9FC-6FAF-4DDA-90A3-B40267594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628868"/>
            <a:ext cx="7920000" cy="4170228"/>
          </a:xfrm>
        </p:spPr>
        <p:txBody>
          <a:bodyPr/>
          <a:lstStyle/>
          <a:p>
            <a:r>
              <a:rPr lang="de-DE" dirty="0"/>
              <a:t>Super!</a:t>
            </a:r>
          </a:p>
          <a:p>
            <a:r>
              <a:rPr lang="de-DE" dirty="0"/>
              <a:t>Der Übungsblock ist beendet.</a:t>
            </a:r>
          </a:p>
          <a:p>
            <a:endParaRPr lang="de-DE" dirty="0"/>
          </a:p>
          <a:p>
            <a:r>
              <a:rPr lang="de-DE" dirty="0"/>
              <a:t>Im Folgenden beginnt der Haupttest.</a:t>
            </a:r>
          </a:p>
          <a:p>
            <a:r>
              <a:rPr lang="de-DE" dirty="0"/>
              <a:t>Dieser gliedert sich in mehrere kurze Blöcke.</a:t>
            </a:r>
          </a:p>
          <a:p>
            <a:endParaRPr lang="de-DE" dirty="0"/>
          </a:p>
          <a:p>
            <a:r>
              <a:rPr lang="de-DE" dirty="0"/>
              <a:t>Sie haben nach jedem Block die Möglichkeit, eine Pause zu machen.</a:t>
            </a:r>
          </a:p>
        </p:txBody>
      </p:sp>
    </p:spTree>
    <p:extLst>
      <p:ext uri="{BB962C8B-B14F-4D97-AF65-F5344CB8AC3E}">
        <p14:creationId xmlns:p14="http://schemas.microsoft.com/office/powerpoint/2010/main" val="3898393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31168E-CD17-4B06-9C32-292B48993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Hauptphase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8C7122-0741-423D-B12C-0C936454B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326591"/>
            <a:ext cx="7920000" cy="4537676"/>
          </a:xfrm>
        </p:spPr>
        <p:txBody>
          <a:bodyPr/>
          <a:lstStyle/>
          <a:p>
            <a:endParaRPr lang="de-DE" dirty="0"/>
          </a:p>
          <a:p>
            <a:r>
              <a:rPr lang="de-DE" dirty="0"/>
              <a:t>Noch einmal zur Erinnerung:</a:t>
            </a:r>
          </a:p>
          <a:p>
            <a:r>
              <a:rPr lang="de-DE" dirty="0"/>
              <a:t>F = ängstlich </a:t>
            </a:r>
          </a:p>
          <a:p>
            <a:r>
              <a:rPr lang="de-DE" dirty="0"/>
              <a:t>J = wütend </a:t>
            </a:r>
          </a:p>
          <a:p>
            <a:endParaRPr lang="de-DE" dirty="0"/>
          </a:p>
          <a:p>
            <a:r>
              <a:rPr lang="de-DE" b="0" i="0" u="none" strike="noStrike" baseline="0" dirty="0"/>
              <a:t>Es kommt zuerst die Vorlaufphase in welcher Sie nicht antworten müssen. Sie erkennen diese an </a:t>
            </a:r>
            <a:r>
              <a:rPr lang="de-DE" dirty="0"/>
              <a:t>de</a:t>
            </a:r>
            <a:r>
              <a:rPr lang="de-DE" b="0" i="0" u="none" strike="noStrike" baseline="0" dirty="0"/>
              <a:t>m roten Fixationskreuz (</a:t>
            </a:r>
            <a:r>
              <a:rPr lang="de-DE" b="1" i="0" u="none" strike="noStrike" baseline="0" dirty="0">
                <a:solidFill>
                  <a:srgbClr val="FF0000"/>
                </a:solidFill>
              </a:rPr>
              <a:t>+</a:t>
            </a:r>
            <a:r>
              <a:rPr lang="de-DE" b="0" i="0" u="none" strike="noStrike" baseline="0" dirty="0"/>
              <a:t>).</a:t>
            </a:r>
          </a:p>
          <a:p>
            <a:r>
              <a:rPr lang="de-DE" b="0" i="0" u="none" strike="noStrike" baseline="0" dirty="0"/>
              <a:t> Nach den Worten </a:t>
            </a:r>
            <a:r>
              <a:rPr lang="de-DE" b="0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„Jetzt geht es los!“ </a:t>
            </a:r>
            <a:r>
              <a:rPr lang="de-DE" b="0" i="0" u="none" strike="noStrike" baseline="0" dirty="0"/>
              <a:t>kommt dann die Antwortphase mit einem grünen Fixationskreuz (</a:t>
            </a:r>
            <a:r>
              <a:rPr lang="de-DE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b="0" i="0" u="none" strike="noStrike" baseline="0" dirty="0"/>
              <a:t>).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8848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036727-4641-E847-9FBB-C6B436CF6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2560319"/>
            <a:ext cx="7920000" cy="3616643"/>
          </a:xfrm>
        </p:spPr>
        <p:txBody>
          <a:bodyPr>
            <a:normAutofit/>
          </a:bodyPr>
          <a:lstStyle/>
          <a:p>
            <a:r>
              <a:rPr lang="de-DE" dirty="0"/>
              <a:t>Das Experiment haben Sie erfolgreich beendet.</a:t>
            </a:r>
          </a:p>
          <a:p>
            <a:r>
              <a:rPr lang="de-DE" dirty="0"/>
              <a:t>Vielen Dank </a:t>
            </a:r>
            <a:r>
              <a:rPr lang="de-DE"/>
              <a:t>für Ihre </a:t>
            </a:r>
            <a:r>
              <a:rPr lang="de-DE" dirty="0"/>
              <a:t>Teilnahme!</a:t>
            </a:r>
          </a:p>
          <a:p>
            <a:endParaRPr lang="de-DE" dirty="0"/>
          </a:p>
          <a:p>
            <a:r>
              <a:rPr lang="de-DE" dirty="0">
                <a:sym typeface="Wingdings" pitchFamily="2" charset="2"/>
              </a:rPr>
              <a:t>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7599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B99CF-C745-D343-ACA7-185D42CD0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Pause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183513"/>
            <a:ext cx="7920000" cy="4993450"/>
          </a:xfrm>
        </p:spPr>
        <p:txBody>
          <a:bodyPr>
            <a:normAutofit/>
          </a:bodyPr>
          <a:lstStyle/>
          <a:p>
            <a:r>
              <a:rPr lang="de-DE" sz="2400" b="1" dirty="0"/>
              <a:t>Super!</a:t>
            </a:r>
          </a:p>
          <a:p>
            <a:endParaRPr lang="de-DE" sz="2400" b="1" dirty="0"/>
          </a:p>
          <a:p>
            <a:r>
              <a:rPr lang="de-DE" b="1" dirty="0"/>
              <a:t>Sie haben wieder einen Block geschafft.</a:t>
            </a:r>
            <a:r>
              <a:rPr lang="de-DE" b="1" dirty="0">
                <a:sym typeface="Wingdings" pitchFamily="2" charset="2"/>
              </a:rPr>
              <a:t> </a:t>
            </a:r>
            <a:endParaRPr lang="de-DE" b="1" dirty="0"/>
          </a:p>
          <a:p>
            <a:endParaRPr lang="de-DE" dirty="0"/>
          </a:p>
          <a:p>
            <a:r>
              <a:rPr lang="de-DE" dirty="0"/>
              <a:t>Sie haben nun die Gelegenheit, eine kurze Pause zu machen und sich zu entspannen. </a:t>
            </a:r>
          </a:p>
          <a:p>
            <a:endParaRPr lang="de-DE" dirty="0"/>
          </a:p>
          <a:p>
            <a:r>
              <a:rPr lang="de-DE" dirty="0"/>
              <a:t>Wenn Sie sich bereit fühlen, weiterzumachen, drücken Sie bitte die Leertaste. </a:t>
            </a:r>
          </a:p>
          <a:p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0112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CFF484-599C-9F4B-9BB2-1B956FFDB5CF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108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CFF484-599C-9F4B-9BB2-1B956FFDB5CF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3C7936C-C119-4DAC-9482-1ED3846E0B2D}"/>
              </a:ext>
            </a:extLst>
          </p:cNvPr>
          <p:cNvSpPr txBox="1"/>
          <p:nvPr/>
        </p:nvSpPr>
        <p:spPr>
          <a:xfrm>
            <a:off x="4215384" y="2875002"/>
            <a:ext cx="7132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52752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CFF484-599C-9F4B-9BB2-1B956FFDB5CF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3C7936C-C119-4DAC-9482-1ED3846E0B2D}"/>
              </a:ext>
            </a:extLst>
          </p:cNvPr>
          <p:cNvSpPr txBox="1"/>
          <p:nvPr/>
        </p:nvSpPr>
        <p:spPr>
          <a:xfrm>
            <a:off x="4215384" y="2875002"/>
            <a:ext cx="7132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>
                <a:solidFill>
                  <a:schemeClr val="accent6">
                    <a:lumMod val="75000"/>
                  </a:schemeClr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95683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623554A-D8A9-FA41-9461-F096179325A3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87878A5-D8D5-47A5-B524-A0478EC069D9}"/>
              </a:ext>
            </a:extLst>
          </p:cNvPr>
          <p:cNvSpPr txBox="1"/>
          <p:nvPr/>
        </p:nvSpPr>
        <p:spPr>
          <a:xfrm>
            <a:off x="1958403" y="1189871"/>
            <a:ext cx="505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F </a:t>
            </a:r>
            <a:r>
              <a:rPr lang="de-DE" dirty="0">
                <a:solidFill>
                  <a:schemeClr val="bg1"/>
                </a:solidFill>
              </a:rPr>
              <a:t>-------- 2 -------- 3 -------- 4 -------- 5 -------- 6 -----      </a:t>
            </a:r>
            <a:r>
              <a:rPr lang="de-DE" dirty="0"/>
              <a:t>J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D296381-7EBD-4322-9DE8-46D3F56940B0}"/>
              </a:ext>
            </a:extLst>
          </p:cNvPr>
          <p:cNvSpPr txBox="1"/>
          <p:nvPr/>
        </p:nvSpPr>
        <p:spPr>
          <a:xfrm>
            <a:off x="1133157" y="1559203"/>
            <a:ext cx="6707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ängstlich	                                                                         wütend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D7EA50C-C603-4BCE-8135-5C9CC7E29DD6}"/>
              </a:ext>
            </a:extLst>
          </p:cNvPr>
          <p:cNvSpPr txBox="1">
            <a:spLocks/>
          </p:cNvSpPr>
          <p:nvPr/>
        </p:nvSpPr>
        <p:spPr>
          <a:xfrm>
            <a:off x="685800" y="2913301"/>
            <a:ext cx="7772400" cy="10313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>
                <a:solidFill>
                  <a:schemeClr val="accent6">
                    <a:lumMod val="7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56098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DB1A9053-07FB-42E9-BC9B-0D8FBB9D6E74}"/>
              </a:ext>
            </a:extLst>
          </p:cNvPr>
          <p:cNvSpPr txBox="1"/>
          <p:nvPr/>
        </p:nvSpPr>
        <p:spPr>
          <a:xfrm>
            <a:off x="0" y="2967335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rgbClr val="FF0000"/>
                </a:solidFill>
              </a:rPr>
              <a:t>Bitte reagieren Sie schneller!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671BC57-B778-462F-A200-E5A77903EDBB}"/>
              </a:ext>
            </a:extLst>
          </p:cNvPr>
          <p:cNvSpPr/>
          <p:nvPr/>
        </p:nvSpPr>
        <p:spPr>
          <a:xfrm>
            <a:off x="2653048" y="6226935"/>
            <a:ext cx="3696237" cy="5215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2892B-3011-0743-911B-8695FD92D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8A504-40C8-8243-9DC2-E1DC074ACC4B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305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FE0D10-1B47-41EF-8C40-9AD71607E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307101"/>
            <a:ext cx="7920000" cy="4243798"/>
          </a:xfrm>
        </p:spPr>
        <p:txBody>
          <a:bodyPr>
            <a:normAutofit/>
          </a:bodyPr>
          <a:lstStyle/>
          <a:p>
            <a:endParaRPr lang="de-DE" dirty="0"/>
          </a:p>
          <a:p>
            <a:r>
              <a:rPr lang="de-DE" b="0" i="0" u="none" strike="noStrike" baseline="0" dirty="0">
                <a:latin typeface="F16"/>
              </a:rPr>
              <a:t>Bitte machen Sie es sich bequem und stellen Sie sicher, dass sich in Ihrem Umfeld nichts mehr befindet, was Sie während des Experiments ablenken könnte.</a:t>
            </a:r>
            <a:endParaRPr lang="de-DE" dirty="0">
              <a:latin typeface="F16"/>
            </a:endParaRPr>
          </a:p>
          <a:p>
            <a:r>
              <a:rPr lang="de-DE" dirty="0">
                <a:latin typeface="F16"/>
              </a:rPr>
              <a:t>Zu diesem Zweck s</a:t>
            </a:r>
            <a:r>
              <a:rPr lang="de-DE" dirty="0"/>
              <a:t>chalten Sie bitte Ihr Handy und andere mögliche Störquellen lautlos und legen Sie diese für das Experiment weg</a:t>
            </a:r>
            <a:r>
              <a:rPr lang="de-DE" b="1" dirty="0"/>
              <a:t>. </a:t>
            </a:r>
          </a:p>
          <a:p>
            <a:r>
              <a:rPr lang="de-DE" dirty="0"/>
              <a:t>Nutzen Sie außerdem bitte Kopfhörer und eine Tastatur für das Experiment.</a:t>
            </a:r>
          </a:p>
          <a:p>
            <a:endParaRPr lang="de-DE" dirty="0"/>
          </a:p>
          <a:p>
            <a:r>
              <a:rPr lang="de-DE" dirty="0"/>
              <a:t>Auf den nächsten Seiten beschreiben wir Ihnen den Ablauf und Ihre Aufgabe.</a:t>
            </a:r>
          </a:p>
        </p:txBody>
      </p:sp>
    </p:spTree>
    <p:extLst>
      <p:ext uri="{BB962C8B-B14F-4D97-AF65-F5344CB8AC3E}">
        <p14:creationId xmlns:p14="http://schemas.microsoft.com/office/powerpoint/2010/main" val="31467765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DB1A9053-07FB-42E9-BC9B-0D8FBB9D6E74}"/>
              </a:ext>
            </a:extLst>
          </p:cNvPr>
          <p:cNvSpPr txBox="1"/>
          <p:nvPr/>
        </p:nvSpPr>
        <p:spPr>
          <a:xfrm>
            <a:off x="0" y="2967335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accent6">
                    <a:lumMod val="75000"/>
                  </a:schemeClr>
                </a:solidFill>
              </a:rPr>
              <a:t>Jetzt geht es los!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671BC57-B778-462F-A200-E5A77903EDBB}"/>
              </a:ext>
            </a:extLst>
          </p:cNvPr>
          <p:cNvSpPr/>
          <p:nvPr/>
        </p:nvSpPr>
        <p:spPr>
          <a:xfrm>
            <a:off x="2653048" y="6226935"/>
            <a:ext cx="3696237" cy="5215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2892B-3011-0743-911B-8695FD92D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8A504-40C8-8243-9DC2-E1DC074ACC4B}"/>
              </a:ext>
            </a:extLst>
          </p:cNvPr>
          <p:cNvSpPr/>
          <p:nvPr/>
        </p:nvSpPr>
        <p:spPr>
          <a:xfrm>
            <a:off x="2001795" y="6005384"/>
            <a:ext cx="5165124" cy="716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5536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998A59-0FEA-4651-8C3E-A1878332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Aufgabenbeschreibung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08AAB6-35BE-4A37-ACD8-891131228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410929"/>
            <a:ext cx="7920000" cy="4336052"/>
          </a:xfrm>
        </p:spPr>
        <p:txBody>
          <a:bodyPr>
            <a:normAutofit/>
          </a:bodyPr>
          <a:lstStyle/>
          <a:p>
            <a:r>
              <a:rPr lang="de-DE" dirty="0"/>
              <a:t>Das Experiment besteht aus mehreren Teilen. </a:t>
            </a:r>
          </a:p>
          <a:p>
            <a:endParaRPr lang="de-DE" dirty="0"/>
          </a:p>
          <a:p>
            <a:r>
              <a:rPr lang="de-DE" b="0" i="0" u="none" strike="noStrike" baseline="0" dirty="0">
                <a:cs typeface="Arial" panose="020B0604020202020204" pitchFamily="34" charset="0"/>
              </a:rPr>
              <a:t>Vor jedem dieser Teile gibt es einen kurzen Übungsblock. Während des Experiments erhalten Sie in regelmäßigen Abständen die Gelegenheit, Pausen zu machen.</a:t>
            </a:r>
          </a:p>
          <a:p>
            <a:r>
              <a:rPr lang="de-DE" b="0" i="0" u="none" strike="noStrike" baseline="0" dirty="0">
                <a:cs typeface="Arial" panose="020B0604020202020204" pitchFamily="34" charset="0"/>
              </a:rPr>
              <a:t>Vor jedem dieser Blöcke erhalten Sie Instruktionen zu Ihrer jeweiligen Aufgabe. </a:t>
            </a:r>
          </a:p>
          <a:p>
            <a:endParaRPr lang="de-DE" b="0" i="0" u="none" strike="noStrike" baseline="0" dirty="0">
              <a:cs typeface="Arial" panose="020B0604020202020204" pitchFamily="34" charset="0"/>
            </a:endParaRPr>
          </a:p>
          <a:p>
            <a:r>
              <a:rPr lang="de-DE" b="0" i="0" u="none" strike="noStrike" baseline="0" dirty="0">
                <a:cs typeface="Arial" panose="020B0604020202020204" pitchFamily="34" charset="0"/>
              </a:rPr>
              <a:t>Daher bitten wir Sie, alle folgenden Instruktionen aufmerksam zu lesen.</a:t>
            </a:r>
            <a:endParaRPr lang="de-DE" dirty="0">
              <a:cs typeface="Arial" panose="020B0604020202020204" pitchFamily="34" charset="0"/>
            </a:endParaRP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7208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998A59-0FEA-4651-8C3E-A18783320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Aufgabenbeschreibung Teil 1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F99DC17-1B24-4AA9-B14A-07FF879F1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434618"/>
            <a:ext cx="7920000" cy="4383430"/>
          </a:xfrm>
        </p:spPr>
        <p:txBody>
          <a:bodyPr>
            <a:normAutofit lnSpcReduction="10000"/>
          </a:bodyPr>
          <a:lstStyle/>
          <a:p>
            <a:r>
              <a:rPr lang="de-DE" dirty="0"/>
              <a:t>Im jedem Durchgang werden Sie zunächst ein grünes Fixationskreuz (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dirty="0"/>
              <a:t>) sehen.</a:t>
            </a:r>
          </a:p>
          <a:p>
            <a:r>
              <a:rPr lang="de-DE" dirty="0"/>
              <a:t> Kurz danach wird Ihnen die jeweilige Tonaufnahme vorgespielt. </a:t>
            </a:r>
          </a:p>
          <a:p>
            <a:r>
              <a:rPr lang="de-DE" b="0" i="0" u="none" strike="noStrike" baseline="0" dirty="0"/>
              <a:t>Bei jeder Tonaufnahme handelt es sich um jeweils ein Pseudowort, also kein tatsächlich im deutschen Sprachraum existierendes Wort.</a:t>
            </a:r>
          </a:p>
          <a:p>
            <a:r>
              <a:rPr lang="de-DE" b="0" i="0" u="none" strike="noStrike" baseline="0" dirty="0"/>
              <a:t>Ihre Aufgabe besteht darin, zu entscheiden, ob die jeweils gespielte Tonaufnahme </a:t>
            </a:r>
            <a:r>
              <a:rPr lang="de-DE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wütend</a:t>
            </a:r>
            <a:r>
              <a:rPr lang="de-DE" b="0" i="0" u="none" strike="noStrike" baseline="0" dirty="0"/>
              <a:t> oder </a:t>
            </a:r>
            <a:r>
              <a:rPr lang="de-DE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ängstlich</a:t>
            </a:r>
            <a:r>
              <a:rPr lang="de-DE" b="0" i="0" u="none" strike="noStrike" baseline="0" dirty="0"/>
              <a:t> klingt.</a:t>
            </a:r>
          </a:p>
          <a:p>
            <a:r>
              <a:rPr lang="de-DE" b="0" i="0" u="none" strike="noStrike" baseline="0" dirty="0"/>
              <a:t>Diese Entscheidung kann je nach Aufnahme unterschiedlich schwer sein. Bitte entscheiden Sie sich in jedem Durchgang für die Option, zu der Sie jeweils tendieren.</a:t>
            </a:r>
            <a:endParaRPr lang="de-DE" dirty="0"/>
          </a:p>
          <a:p>
            <a:endParaRPr lang="de-DE" dirty="0"/>
          </a:p>
          <a:p>
            <a:r>
              <a:rPr lang="de-DE" dirty="0"/>
              <a:t>Es geht dabei um Ihren 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persönlichen Eindruck</a:t>
            </a:r>
            <a:r>
              <a:rPr lang="de-DE" dirty="0"/>
              <a:t>, es gibt keine richtigen oder falschen Antworten. 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4584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C541E9-E7A0-472D-BA81-51C4ACBA8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FB355B-E33C-4738-A80E-81EE19716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Geben Sie per Tastendruck von F oder J an, ob Sie die Stimme als ängstlich oder als wütend einschätzen würden: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F = ängstlich </a:t>
            </a:r>
          </a:p>
          <a:p>
            <a:r>
              <a:rPr lang="de-DE" dirty="0"/>
              <a:t>J = wütend </a:t>
            </a:r>
          </a:p>
          <a:p>
            <a:endParaRPr lang="de-DE" dirty="0"/>
          </a:p>
          <a:p>
            <a:r>
              <a:rPr lang="de-DE" dirty="0"/>
              <a:t>Es folgt jetzt ein kurzer Übungsblock, damit Sie mit dem Ablauf vertraut werden.</a:t>
            </a:r>
          </a:p>
          <a:p>
            <a:r>
              <a:rPr lang="de-DE" dirty="0"/>
              <a:t>Bitte setzen Sie Ihre 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Kopfhörer</a:t>
            </a:r>
            <a:r>
              <a:rPr lang="de-DE" dirty="0"/>
              <a:t> auf und legen Sie die Zeigefinger locker auf die angegebenen Tasten.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47E49FD-FB49-442C-B429-FF1914314C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19" t="64165" r="15700" b="5991"/>
          <a:stretch/>
        </p:blipFill>
        <p:spPr>
          <a:xfrm>
            <a:off x="2309689" y="1784491"/>
            <a:ext cx="4524621" cy="1819325"/>
          </a:xfrm>
          <a:prstGeom prst="rect">
            <a:avLst/>
          </a:prstGeom>
        </p:spPr>
      </p:pic>
      <p:sp>
        <p:nvSpPr>
          <p:cNvPr id="5" name="Kreis: nicht ausgefüllt 4">
            <a:extLst>
              <a:ext uri="{FF2B5EF4-FFF2-40B4-BE49-F238E27FC236}">
                <a16:creationId xmlns:a16="http://schemas.microsoft.com/office/drawing/2014/main" id="{1A729264-1C0C-45BC-850E-901F56D6C251}"/>
              </a:ext>
            </a:extLst>
          </p:cNvPr>
          <p:cNvSpPr/>
          <p:nvPr/>
        </p:nvSpPr>
        <p:spPr>
          <a:xfrm>
            <a:off x="3795002" y="2825535"/>
            <a:ext cx="355336" cy="345861"/>
          </a:xfrm>
          <a:prstGeom prst="donut">
            <a:avLst>
              <a:gd name="adj" fmla="val 486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6" name="Kreis: nicht ausgefüllt 5">
            <a:extLst>
              <a:ext uri="{FF2B5EF4-FFF2-40B4-BE49-F238E27FC236}">
                <a16:creationId xmlns:a16="http://schemas.microsoft.com/office/drawing/2014/main" id="{91342276-303C-4035-AD01-D7E973AB6CA2}"/>
              </a:ext>
            </a:extLst>
          </p:cNvPr>
          <p:cNvSpPr/>
          <p:nvPr/>
        </p:nvSpPr>
        <p:spPr>
          <a:xfrm>
            <a:off x="4710190" y="2820789"/>
            <a:ext cx="355336" cy="345861"/>
          </a:xfrm>
          <a:prstGeom prst="donut">
            <a:avLst>
              <a:gd name="adj" fmla="val 486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004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4912FC-691D-4F4A-8834-696B9083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Übung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3050491-12C6-48CE-B092-9AE9709AE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231835"/>
            <a:ext cx="7920000" cy="4510407"/>
          </a:xfrm>
        </p:spPr>
        <p:txBody>
          <a:bodyPr>
            <a:normAutofit fontScale="92500" lnSpcReduction="10000"/>
          </a:bodyPr>
          <a:lstStyle/>
          <a:p>
            <a:endParaRPr lang="de-DE" dirty="0"/>
          </a:p>
          <a:p>
            <a:r>
              <a:rPr lang="de-DE" dirty="0"/>
              <a:t>Es folgt zunächst ein kurzer Übungsblock.</a:t>
            </a:r>
          </a:p>
          <a:p>
            <a:endParaRPr lang="de-DE" dirty="0"/>
          </a:p>
          <a:p>
            <a:r>
              <a:rPr lang="de-DE" dirty="0"/>
              <a:t>Bitte beachten Sie: jede Stimme wird nur 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einmal</a:t>
            </a:r>
            <a:r>
              <a:rPr lang="de-DE" dirty="0"/>
              <a:t> vorgespielt.</a:t>
            </a:r>
          </a:p>
          <a:p>
            <a:r>
              <a:rPr lang="de-DE" dirty="0"/>
              <a:t>Bitte versuchen Sie, sie aufmerksam anzuhören. </a:t>
            </a:r>
          </a:p>
          <a:p>
            <a:endParaRPr lang="de-DE" dirty="0"/>
          </a:p>
          <a:p>
            <a:r>
              <a:rPr lang="de-DE" dirty="0"/>
              <a:t>Ordnen Sie die Stimmen den Emotionen per Tastendruck zu. </a:t>
            </a:r>
          </a:p>
          <a:p>
            <a:r>
              <a:rPr lang="de-DE" b="0" i="0" u="none" strike="noStrike" baseline="0" dirty="0"/>
              <a:t>Noch einmal zur Erinnerung:</a:t>
            </a:r>
          </a:p>
          <a:p>
            <a:r>
              <a:rPr lang="de-DE" dirty="0"/>
              <a:t>F = ängstlich </a:t>
            </a:r>
          </a:p>
          <a:p>
            <a:r>
              <a:rPr lang="de-DE" dirty="0"/>
              <a:t>J = wütend </a:t>
            </a:r>
          </a:p>
          <a:p>
            <a:endParaRPr lang="de-DE" dirty="0"/>
          </a:p>
          <a:p>
            <a:r>
              <a:rPr lang="de-DE" dirty="0"/>
              <a:t>Durch Drücken der Leertaste starten Sie den Übungsdurchlauf. 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545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4912FC-691D-4F4A-8834-696B9083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Übung geschafft!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3050491-12C6-48CE-B092-9AE9709AE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Der Übungsdurchlauf ist nun beendet. </a:t>
            </a:r>
          </a:p>
          <a:p>
            <a:endParaRPr lang="de-DE" dirty="0"/>
          </a:p>
          <a:p>
            <a:r>
              <a:rPr lang="de-DE" dirty="0"/>
              <a:t>Es folgt nun der erste Teil des eigentlichen Experiments. Bitte konzentrieren Sie sich auf die Ihnen dargebotenen Tonaufnahmen.</a:t>
            </a:r>
          </a:p>
          <a:p>
            <a:endParaRPr lang="de-DE" dirty="0"/>
          </a:p>
          <a:p>
            <a:r>
              <a:rPr lang="de-DE" dirty="0"/>
              <a:t>Sie werden in regelmäßigen Abständen die Möglichkeit bekommen, Pausen zu machen. </a:t>
            </a:r>
          </a:p>
          <a:p>
            <a:endParaRPr lang="de-DE" dirty="0"/>
          </a:p>
          <a:p>
            <a:r>
              <a:rPr lang="de-DE" dirty="0"/>
              <a:t>Noch einmal zur Erinnerung: </a:t>
            </a:r>
          </a:p>
          <a:p>
            <a:r>
              <a:rPr lang="de-DE" dirty="0"/>
              <a:t>F = ängstlich </a:t>
            </a:r>
          </a:p>
          <a:p>
            <a:r>
              <a:rPr lang="de-DE" dirty="0"/>
              <a:t>J = wütend </a:t>
            </a:r>
          </a:p>
          <a:p>
            <a:endParaRPr lang="de-DE" dirty="0"/>
          </a:p>
          <a:p>
            <a:r>
              <a:rPr lang="de-DE" b="0" i="0" u="none" strike="noStrike" baseline="0" dirty="0"/>
              <a:t>Bitte legen Sie nun ihre beiden Zeigefinger locker auf die Tasten F und J.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9355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2CE459-C8DA-4A0C-8832-7D772E6B4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Erster Teil geschafft!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656342-50B5-4731-B916-2DD9285DC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r>
              <a:rPr lang="de-DE" b="0" i="0" u="none" strike="noStrike" baseline="0" dirty="0"/>
              <a:t>Super! </a:t>
            </a:r>
            <a:r>
              <a:rPr lang="de-DE" b="0" i="0" u="none" strike="noStrike" baseline="0" dirty="0">
                <a:sym typeface="Wingdings" panose="05000000000000000000" pitchFamily="2" charset="2"/>
              </a:rPr>
              <a:t></a:t>
            </a:r>
          </a:p>
          <a:p>
            <a:endParaRPr lang="de-DE" b="0" i="0" u="none" strike="noStrike" baseline="0" dirty="0"/>
          </a:p>
          <a:p>
            <a:r>
              <a:rPr lang="de-DE" b="0" i="0" u="none" strike="noStrike" baseline="0" dirty="0"/>
              <a:t>Der erste Teil des Experiments ist beendet.</a:t>
            </a:r>
          </a:p>
          <a:p>
            <a:r>
              <a:rPr lang="de-DE" b="0" i="0" u="none" strike="noStrike" baseline="0" dirty="0"/>
              <a:t>Im Folgenden beginnt Teil 2.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2496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70D118-BE45-4C88-B1D2-ADAB393D5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 der Hauptphase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02C2F7-572A-46C1-B959-6532ECC66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1183513"/>
            <a:ext cx="7920000" cy="5203074"/>
          </a:xfrm>
        </p:spPr>
        <p:txBody>
          <a:bodyPr>
            <a:normAutofit/>
          </a:bodyPr>
          <a:lstStyle/>
          <a:p>
            <a:r>
              <a:rPr lang="de-DE" sz="1800" b="0" i="0" u="none" strike="noStrike" baseline="0" dirty="0"/>
              <a:t>Zu Beginn jedes folgenden Blocks gibt es eine </a:t>
            </a:r>
            <a:r>
              <a:rPr lang="de-DE" sz="1800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Vorlaufphase</a:t>
            </a:r>
            <a:r>
              <a:rPr lang="de-DE" sz="1800" b="0" i="0" u="none" strike="noStrike" baseline="0" dirty="0"/>
              <a:t>: </a:t>
            </a:r>
          </a:p>
          <a:p>
            <a:r>
              <a:rPr lang="de-DE" sz="1800" b="0" i="0" u="none" strike="noStrike" baseline="0" dirty="0"/>
              <a:t>Es erscheint ein rotes Fixationskreuz (</a:t>
            </a:r>
            <a:r>
              <a:rPr lang="de-DE" sz="1800" b="1" i="0" u="none" strike="noStrike" baseline="0" dirty="0">
                <a:solidFill>
                  <a:srgbClr val="FF0000"/>
                </a:solidFill>
              </a:rPr>
              <a:t>+</a:t>
            </a:r>
            <a:r>
              <a:rPr lang="de-DE" sz="1800" b="0" i="0" u="none" strike="noStrike" baseline="0" dirty="0"/>
              <a:t>) und dann werden hintereinander mehrere Stimmen abgespielt. Bitte hören Sie diese </a:t>
            </a:r>
            <a:r>
              <a:rPr lang="de-DE" sz="1800" b="0" i="0" u="sng" strike="noStrike" baseline="0" dirty="0"/>
              <a:t>aufmerksam</a:t>
            </a:r>
            <a:r>
              <a:rPr lang="de-DE" sz="1800" b="0" i="0" u="none" strike="noStrike" baseline="0" dirty="0"/>
              <a:t> an!</a:t>
            </a:r>
          </a:p>
          <a:p>
            <a:r>
              <a:rPr lang="de-DE" sz="1800" b="0" i="0" u="none" strike="noStrike" baseline="0" dirty="0"/>
              <a:t>Danach erscheinen auf dem Bildschirm für 3 Sekunden die Worte: </a:t>
            </a:r>
          </a:p>
          <a:p>
            <a:r>
              <a:rPr lang="de-DE" sz="1800" b="0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Jetzt geht es los!</a:t>
            </a:r>
          </a:p>
          <a:p>
            <a:r>
              <a:rPr lang="de-DE" sz="1800" b="0" i="0" u="none" strike="noStrike" baseline="0" dirty="0"/>
              <a:t>Danach kommt die </a:t>
            </a:r>
            <a:r>
              <a:rPr lang="de-DE" sz="1800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Antwortphase</a:t>
            </a:r>
            <a:r>
              <a:rPr lang="de-DE" sz="1800" b="0" i="0" u="none" strike="noStrike" baseline="0" dirty="0"/>
              <a:t>. Hier ist Ihre Aufgabe wieder so wie im Vortest: </a:t>
            </a:r>
          </a:p>
          <a:p>
            <a:r>
              <a:rPr lang="de-DE" sz="1800" b="0" i="0" u="none" strike="noStrike" baseline="0" dirty="0"/>
              <a:t>In jedem Durchgang werden Sie zunächst ein grünes Fixationskreuz (</a:t>
            </a:r>
            <a:r>
              <a:rPr lang="de-DE" sz="1800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sz="1800" b="0" i="0" u="none" strike="noStrike" baseline="0" dirty="0"/>
              <a:t>) sehen. Sobald es durch ein grünes Fragezeichen (</a:t>
            </a:r>
            <a:r>
              <a:rPr lang="de-DE" sz="1800" b="0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?</a:t>
            </a:r>
            <a:r>
              <a:rPr lang="de-DE" sz="1800" b="0" i="0" u="none" strike="noStrike" baseline="0" dirty="0"/>
              <a:t>) ersetzt wird, wird Ihnen die jeweilige Stimme vorgespielt werden. </a:t>
            </a:r>
          </a:p>
          <a:p>
            <a:r>
              <a:rPr lang="de-DE" sz="1800" b="0" i="0" u="none" strike="noStrike" baseline="0" dirty="0"/>
              <a:t>Bitte geben Sie dann per Tastendruck an, ob die Stimme für Sie ängstlich (F) oder wütend (J) klingt.</a:t>
            </a:r>
          </a:p>
          <a:p>
            <a:r>
              <a:rPr lang="de-DE" sz="1800" b="1" i="0" u="sng" strike="noStrike" baseline="0" dirty="0"/>
              <a:t>ACHTUNG</a:t>
            </a:r>
            <a:r>
              <a:rPr lang="de-DE" sz="1800" b="0" i="0" u="none" strike="noStrike" baseline="0" dirty="0"/>
              <a:t>: alle 4 Durchgänge erscheint noch einmal ein rotes Fixationskreuz und es wird EINE Stimme vorgespielt. Bitte hören Sie diese </a:t>
            </a:r>
            <a:r>
              <a:rPr lang="de-DE" sz="1800" b="0" i="0" u="sng" strike="noStrike" baseline="0" dirty="0"/>
              <a:t>aufmerksam</a:t>
            </a:r>
            <a:r>
              <a:rPr lang="de-DE" sz="1800" b="0" i="0" u="none" strike="noStrike" baseline="0" dirty="0"/>
              <a:t> an. </a:t>
            </a:r>
          </a:p>
          <a:p>
            <a:r>
              <a:rPr lang="de-DE" sz="1800" b="0" i="0" u="none" strike="noStrike" baseline="0" dirty="0"/>
              <a:t>Danach kommt wieder ein grünes Fixationskreuz (</a:t>
            </a:r>
            <a:r>
              <a:rPr lang="de-DE" sz="1800" b="1" i="0" u="none" strike="noStrike" baseline="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de-DE" sz="1800" b="0" i="0" u="none" strike="noStrike" baseline="0" dirty="0"/>
              <a:t>) und es geht weiter mit der Antwortphase.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9070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883</Words>
  <Application>Microsoft Office PowerPoint</Application>
  <PresentationFormat>Bildschirmpräsentation (4:3)</PresentationFormat>
  <Paragraphs>198</Paragraphs>
  <Slides>20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F16</vt:lpstr>
      <vt:lpstr>Wingdings</vt:lpstr>
      <vt:lpstr>Office</vt:lpstr>
      <vt:lpstr>1_Office</vt:lpstr>
      <vt:lpstr>Herzlich Willkommen!</vt:lpstr>
      <vt:lpstr>PowerPoint-Präsentation</vt:lpstr>
      <vt:lpstr>Aufgabenbeschreibung</vt:lpstr>
      <vt:lpstr>Aufgabenbeschreibung Teil 1</vt:lpstr>
      <vt:lpstr>Aufgabenstellung</vt:lpstr>
      <vt:lpstr>Übung</vt:lpstr>
      <vt:lpstr>Übung geschafft!</vt:lpstr>
      <vt:lpstr>Erster Teil geschafft!</vt:lpstr>
      <vt:lpstr>Ablauf der Hauptphase</vt:lpstr>
      <vt:lpstr>Übungsblock</vt:lpstr>
      <vt:lpstr>Übung geschafft!</vt:lpstr>
      <vt:lpstr>Hauptphase</vt:lpstr>
      <vt:lpstr>PowerPoint-Präsentation</vt:lpstr>
      <vt:lpstr>Pause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Begrüßung</dc:title>
  <dc:creator>manuel.poehlmann</dc:creator>
  <cp:lastModifiedBy>Christine Nussbaum</cp:lastModifiedBy>
  <cp:revision>94</cp:revision>
  <dcterms:created xsi:type="dcterms:W3CDTF">2019-12-05T13:47:15Z</dcterms:created>
  <dcterms:modified xsi:type="dcterms:W3CDTF">2025-03-03T10:41:22Z</dcterms:modified>
</cp:coreProperties>
</file>

<file path=docProps/thumbnail.jpeg>
</file>